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8"/>
    <p:sldId id="256" r:id="rId7"/>
    <p:sldId id="258" r:id="rId9"/>
    <p:sldId id="259" r:id="rId10"/>
    <p:sldId id="260" r:id="rId11"/>
    <p:sldId id="261" r:id="rId12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1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 2 Hook (Ček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040000"/>
            <a:ext cx="12191695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0">
                <a:solidFill>
                  <a:srgbClr val="FFFFFF"/>
                </a:solidFill>
                <a:latin typeface="Amalia"/>
              </a:defRPr>
            </a:pPr>
            <a:r>
              <a:rPr lang="cs-CZ"/>
              <a:t>Proč?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3 Igor vize (Výhled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201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1080000"/>
            <a:ext cx="7200000" cy="9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sz="3600">
                <a:solidFill>
                  <a:srgbClr val="FFFFFF"/>
                </a:solidFill>
                <a:latin typeface="Abadi"/>
              </a:rPr>
              <a:t>Banka chce být </a:t>
            </a:r>
            <a:r>
              <a:rPr sz="3600" b="1">
                <a:solidFill>
                  <a:srgbClr val="F0A500"/>
                </a:solidFill>
                <a:latin typeface="Abadi"/>
              </a:rPr>
              <a:t>digitální leader</a:t>
            </a:r>
            <a:r>
              <a:rPr sz="3600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000" y="2880000"/>
            <a:ext cx="7200000" cy="14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sz="2800">
                <a:solidFill>
                  <a:srgbClr val="FFFFFF"/>
                </a:solidFill>
                <a:latin typeface="Abadi"/>
              </a:rPr>
              <a:t>Všichni chtějí </a:t>
            </a:r>
            <a:r>
              <a:rPr sz="2800" b="1">
                <a:solidFill>
                  <a:srgbClr val="F0A500"/>
                </a:solidFill>
                <a:latin typeface="Abadi"/>
              </a:rPr>
              <a:t>data</a:t>
            </a:r>
            <a:r>
              <a:rPr sz="2800">
                <a:solidFill>
                  <a:srgbClr val="FFFFFF"/>
                </a:solidFill>
                <a:latin typeface="Abadi"/>
              </a:rPr>
              <a:t>.
Ideálně </a:t>
            </a:r>
            <a:r>
              <a:rPr sz="2800" b="1">
                <a:solidFill>
                  <a:srgbClr val="F0A500"/>
                </a:solidFill>
                <a:latin typeface="Abadi"/>
              </a:rPr>
              <a:t>hned</a:t>
            </a:r>
            <a:r>
              <a:rPr sz="2800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0000" y="5400000"/>
            <a:ext cx="720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i="1">
                <a:solidFill>
                  <a:srgbClr val="FFFFFF"/>
                </a:solidFill>
                <a:latin typeface="Abadi"/>
              </a:defRPr>
            </a:pPr>
            <a:r>
              <a:rPr lang="cs-CZ"/>
              <a:t>„Kdo se neadaptuje, ztrácí.“</a:t>
            </a:r>
          </a:p>
          <a:p>
            <a:pPr algn="r">
              <a:defRPr sz="2400">
                <a:solidFill>
                  <a:srgbClr val="B0B0B0"/>
                </a:solidFill>
                <a:latin typeface="Abadi"/>
              </a:defRPr>
            </a:pPr>
            <a:r>
              <a:rPr lang="cs-CZ"/>
              <a:t>Igor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4 Strachy (Tla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7625" y="900000"/>
            <a:ext cx="6894070" cy="7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Čeho se bojíme?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7625" y="1980000"/>
            <a:ext cx="689407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„Rozdělíme to a nedáme dohromady.“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„Bude chaos.“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„Nikdo nebude zodpovědný.“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„Nemáme na to lidi.“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„Data nebudou včas.“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5400000"/>
            <a:ext cx="689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B0B0B0"/>
                </a:solidFill>
                <a:latin typeface="Abadi"/>
              </a:defRPr>
            </a:pPr>
            <a:r>
              <a:t>Tyto obavy jsou oprávněné.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5 Jak to funguje dnes (Bottlenec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72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sz="3600">
                <a:solidFill>
                  <a:srgbClr val="FFFFFF"/>
                </a:solidFill>
                <a:latin typeface="Abadi"/>
              </a:rPr>
              <a:t>Jak to funguje </a:t>
            </a:r>
            <a:r>
              <a:rPr sz="3600" b="1">
                <a:solidFill>
                  <a:srgbClr val="F0A500"/>
                </a:solidFill>
                <a:latin typeface="Abadi"/>
              </a:rPr>
              <a:t>dnes</a:t>
            </a:r>
            <a:r>
              <a:rPr sz="3600">
                <a:solidFill>
                  <a:srgbClr val="FFFFFF"/>
                </a:solidFill>
                <a:latin typeface="Abadi"/>
              </a:rPr>
              <a:t>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80000" y="3600000"/>
            <a:ext cx="1440000" cy="648000"/>
          </a:xfrm>
          <a:prstGeom prst="roundRect">
            <a:avLst/>
          </a:prstGeom>
          <a:noFill/>
          <a:ln w="25400">
            <a:solidFill>
              <a:srgbClr val="F0A5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2000" b="1">
                <a:solidFill>
                  <a:srgbClr val="F0A500"/>
                </a:solidFill>
                <a:latin typeface="Abadi"/>
              </a:defRPr>
            </a:pPr>
            <a:r>
              <a:t>DWH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80000" y="216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Core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600000" y="198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CRM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00000" y="252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ERP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44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Risk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68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Finance</a:t>
            </a:r>
          </a:p>
        </p:txBody>
      </p:sp>
      <p:cxnSp>
        <p:nvCxnSpPr>
          <p:cNvPr id="10" name="Connector 9"/>
          <p:cNvCxnSpPr>
            <a:stCxn id="5" idx="2"/>
            <a:endCxn id="4" idx="0"/>
          </p:cNvCxnSpPr>
          <p:nvPr/>
        </p:nvCxnSpPr>
        <p:spPr>
          <a:xfrm>
            <a:off x="1620000" y="2663999"/>
            <a:ext cx="1980000" cy="93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>
            <a:stCxn id="6" idx="2"/>
            <a:endCxn id="4" idx="0"/>
          </p:cNvCxnSpPr>
          <p:nvPr/>
        </p:nvCxnSpPr>
        <p:spPr>
          <a:xfrm flipH="1">
            <a:off x="3600000" y="2483999"/>
            <a:ext cx="540000" cy="111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>
            <a:stCxn id="7" idx="2"/>
            <a:endCxn id="4" idx="0"/>
          </p:cNvCxnSpPr>
          <p:nvPr/>
        </p:nvCxnSpPr>
        <p:spPr>
          <a:xfrm flipH="1">
            <a:off x="3600000" y="3023999"/>
            <a:ext cx="2340000" cy="57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>
            <a:stCxn id="8" idx="0"/>
            <a:endCxn id="4" idx="2"/>
          </p:cNvCxnSpPr>
          <p:nvPr/>
        </p:nvCxnSpPr>
        <p:spPr>
          <a:xfrm flipV="1">
            <a:off x="198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>
            <a:stCxn id="9" idx="0"/>
            <a:endCxn id="4" idx="2"/>
          </p:cNvCxnSpPr>
          <p:nvPr/>
        </p:nvCxnSpPr>
        <p:spPr>
          <a:xfrm flipH="1" flipV="1">
            <a:off x="360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00000" y="594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B0B0B0"/>
                </a:solidFill>
                <a:latin typeface="Abadi"/>
              </a:defRPr>
            </a:pPr>
            <a:r>
              <a:rPr sz="2800">
                <a:solidFill>
                  <a:srgbClr val="FFFFFF"/>
                </a:solidFill>
                <a:latin typeface="Abadi"/>
              </a:rPr>
              <a:t>Jeden tým. </a:t>
            </a:r>
            <a:r>
              <a:rPr sz="2800" b="1">
                <a:solidFill>
                  <a:srgbClr val="F0A500"/>
                </a:solidFill>
                <a:latin typeface="Abadi"/>
              </a:rPr>
              <a:t>Všichni čekají</a:t>
            </a:r>
            <a:r>
              <a:rPr sz="2800">
                <a:solidFill>
                  <a:srgbClr val="FFFFFF"/>
                </a:solidFill>
                <a:latin typeface="Abadi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SLIDE 6 Co nás bolelo (Nerealistické očekáv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7625" y="9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i="1" lang="cs-CZ">
                <a:solidFill>
                  <a:srgbClr val="FFFFFF"/>
                </a:solidFill>
                <a:latin typeface="Abadi"/>
              </a:defRPr>
            </a:pPr>
            <a:r>
              <a:t>„Jeden tým zodpovídá za kvalitu všech dat?“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7625" y="162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PROBLÉM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7625" y="1835999"/>
            <a:ext cx="7074070" cy="79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Kvalita adres v CEU reportingu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1 centrální tým DQ za kvalitu všech dat?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Vlastník nebyl formálně známý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7625" y="288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DOPAD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7625" y="3096000"/>
            <a:ext cx="7074070" cy="5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Hrozba pokuty ČNB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Nedoručitelné výpisy, kampaně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7625" y="396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VÝSLEDEK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7625" y="4176000"/>
            <a:ext cx="7074070" cy="288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rPr sz="1800">
                <a:solidFill>
                  <a:srgbClr val="FFFFFF"/>
                </a:solidFill>
                <a:latin typeface="Abadi"/>
              </a:rPr>
              <a:t>▸ </a:t>
            </a:r>
            <a:r>
              <a:rPr sz="1800" b="1">
                <a:solidFill>
                  <a:srgbClr val="F0A500"/>
                </a:solidFill>
                <a:latin typeface="Abadi"/>
              </a:rPr>
              <a:t>75%</a:t>
            </a:r>
            <a:r>
              <a:rPr sz="1800">
                <a:solidFill>
                  <a:srgbClr val="FFFFFF"/>
                </a:solidFill>
                <a:latin typeface="Abadi"/>
              </a:rPr>
              <a:t> zlepšení kvality adres za </a:t>
            </a:r>
            <a:r>
              <a:rPr sz="1800" b="1">
                <a:solidFill>
                  <a:srgbClr val="F0A500"/>
                </a:solidFill>
                <a:latin typeface="Abadi"/>
              </a:rPr>
              <a:t>3 měsíce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7625" y="5040000"/>
            <a:ext cx="707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i="1" lang="cs-CZ">
                <a:solidFill>
                  <a:srgbClr val="FFFFFF"/>
                </a:solidFill>
                <a:latin typeface="Abadi"/>
              </a:defRPr>
            </a:pPr>
            <a:r>
              <a:t>„Problém není v lidech. Problém je v systému.“</a:t>
            </a:r>
          </a:p>
          <a:p>
            <a:pPr algn="r">
              <a:defRPr sz="1600" lang="cs-CZ">
                <a:solidFill>
                  <a:srgbClr val="B0B0B0"/>
                </a:solidFill>
                <a:latin typeface="Abadi"/>
              </a:defRPr>
            </a:pPr>
            <a:r>
              <a:t>Roman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SLIDE 7 Příběh (speaker notes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57625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108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FFFFFF"/>
                </a:solidFill>
                <a:latin typeface="Abadi"/>
              </a:defRPr>
            </a:pPr>
            <a:r>
              <a:t>Už jsme leccos vyzkoušeli.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180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lang="cs-CZ">
                <a:solidFill>
                  <a:srgbClr val="FFFFFF"/>
                </a:solidFill>
                <a:latin typeface="Abadi"/>
              </a:rPr>
              <a:t>Třeba </a:t>
            </a:r>
            <a:r>
              <a:rPr sz="3200" b="1" lang="cs-CZ">
                <a:solidFill>
                  <a:srgbClr val="F0A500"/>
                </a:solidFill>
                <a:latin typeface="Abadi"/>
              </a:rPr>
              <a:t>Business Share</a:t>
            </a:r>
            <a:r>
              <a:rPr sz="3200" lang="cs-CZ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000" y="252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lang="cs-CZ">
                <a:solidFill>
                  <a:srgbClr val="FFFFFF"/>
                </a:solidFill>
                <a:latin typeface="Abadi"/>
              </a:rPr>
              <a:t>A ono to </a:t>
            </a:r>
            <a:r>
              <a:rPr sz="3200" b="1" lang="cs-CZ">
                <a:solidFill>
                  <a:srgbClr val="F0A500"/>
                </a:solidFill>
                <a:latin typeface="Abadi"/>
              </a:rPr>
              <a:t>pomohlo</a:t>
            </a:r>
            <a:r>
              <a:rPr sz="3200" lang="cs-CZ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0000" y="3600000"/>
            <a:ext cx="7074070" cy="43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200" lang="cs-CZ">
                <a:solidFill>
                  <a:srgbClr val="FFFFFF"/>
                </a:solidFill>
                <a:latin typeface="Abadi"/>
              </a:rPr>
              <a:t>Ale velké věci? Stále </a:t>
            </a:r>
            <a:r>
              <a:rPr sz="3200" b="1" lang="cs-CZ">
                <a:solidFill>
                  <a:srgbClr val="F0A500"/>
                </a:solidFill>
                <a:latin typeface="Abadi"/>
              </a:rPr>
              <a:t>měsíce</a:t>
            </a:r>
            <a:r>
              <a:rPr sz="3200" lang="cs-CZ">
                <a:solidFill>
                  <a:srgbClr val="FFFFFF"/>
                </a:solidFill>
                <a:latin typeface="Abadi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